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0"/>
  </p:notesMasterIdLst>
  <p:sldIdLst>
    <p:sldId id="277" r:id="rId2"/>
    <p:sldId id="271" r:id="rId3"/>
    <p:sldId id="272" r:id="rId4"/>
    <p:sldId id="274" r:id="rId5"/>
    <p:sldId id="275" r:id="rId6"/>
    <p:sldId id="276" r:id="rId7"/>
    <p:sldId id="270" r:id="rId8"/>
    <p:sldId id="269" r:id="rId9"/>
    <p:sldId id="297" r:id="rId10"/>
    <p:sldId id="26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96" r:id="rId21"/>
    <p:sldId id="288" r:id="rId22"/>
    <p:sldId id="289" r:id="rId23"/>
    <p:sldId id="290" r:id="rId24"/>
    <p:sldId id="295" r:id="rId25"/>
    <p:sldId id="291" r:id="rId26"/>
    <p:sldId id="294" r:id="rId27"/>
    <p:sldId id="293" r:id="rId28"/>
    <p:sldId id="292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源流明體 TTF SemiBold" panose="02020500000000000000" charset="-120"/>
      <p:bold r:id="rId35"/>
    </p:embeddedFont>
    <p:embeddedFont>
      <p:font typeface="源流明體 SB" panose="02020600000000000000" pitchFamily="18" charset="-120"/>
      <p:bold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3D9CA"/>
    <a:srgbClr val="D6B683"/>
    <a:srgbClr val="EED6C7"/>
    <a:srgbClr val="F5EFEF"/>
    <a:srgbClr val="F4EFEC"/>
    <a:srgbClr val="E6E6E6"/>
    <a:srgbClr val="F6F4F4"/>
    <a:srgbClr val="F7F3F3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86411" autoAdjust="0"/>
  </p:normalViewPr>
  <p:slideViewPr>
    <p:cSldViewPr snapToGrid="0">
      <p:cViewPr varScale="1">
        <p:scale>
          <a:sx n="66" d="100"/>
          <a:sy n="66" d="100"/>
        </p:scale>
        <p:origin x="114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35F5-70D0-4CF9-8D5F-B5D7A9165C16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94AB7-2311-4384-ABD9-233FBE5811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74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29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870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28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90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008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565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590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817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418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8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972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．市集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/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蝦皮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/IG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私訊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．品牌形象難以建立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．版型受限制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．規格不同經營繁瑣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75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TW" altLang="en-US" sz="120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．顧客分散各平台</a:t>
            </a:r>
            <a:endParaRPr lang="en-US" altLang="zh-TW" sz="120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．無法建立會員制度</a:t>
            </a:r>
            <a:endParaRPr lang="en-US" altLang="zh-TW" sz="120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．難以經營、累積舊客</a:t>
            </a:r>
            <a:endParaRPr lang="en-US" altLang="zh-TW" sz="120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59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．客製範圍廣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　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&gt;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耳針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/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耳夾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/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項鍊款式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　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&gt;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色系選擇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　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&gt;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不同材質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(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金屬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.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塑膠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…)</a:t>
            </a: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　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&gt;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不同的外觀優缺點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　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&gt;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製作時間及價錢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．溝通耗時耗力、需不斷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　重複介紹說明以及確認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967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．定期在各市集出攤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．手工耳環製作教學班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．資訊僅發布於各平台備註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　或 </a:t>
            </a:r>
            <a:r>
              <a:rPr lang="en-US" altLang="zh-TW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IG</a:t>
            </a: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 限時動態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．地點及位置無法標示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．無法看到擺攤紀錄及照片</a:t>
            </a:r>
            <a:endParaRPr lang="en-US" altLang="zh-TW" sz="12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26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79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49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94AB7-2311-4384-ABD9-233FBE5811E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43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3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25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84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87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7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1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94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63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8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2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20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D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BB9F9-E865-4953-BC00-43A31C62F559}" type="datetimeFigureOut">
              <a:rPr lang="zh-TW" altLang="en-US" smtClean="0"/>
              <a:t>2023/1/30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5AF82-80E1-4686-8284-E7E92A50A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5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096002" y="-34206"/>
            <a:ext cx="4571999" cy="6892206"/>
          </a:xfrm>
          <a:prstGeom prst="rect">
            <a:avLst/>
          </a:prstGeom>
          <a:solidFill>
            <a:srgbClr val="EED6C7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dirty="0"/>
              <a:t> </a:t>
            </a:r>
            <a:r>
              <a:rPr lang="en-US" altLang="zh-TW" dirty="0"/>
              <a:t>    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8" r="18319" b="88961"/>
          <a:stretch/>
        </p:blipFill>
        <p:spPr>
          <a:xfrm>
            <a:off x="6661908" y="2015349"/>
            <a:ext cx="577850" cy="70218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694" y="7200304"/>
            <a:ext cx="3821182" cy="264069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8" t="27452" r="13329" b="61509"/>
          <a:stretch/>
        </p:blipFill>
        <p:spPr>
          <a:xfrm>
            <a:off x="9486900" y="3826988"/>
            <a:ext cx="577850" cy="702189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153439" y="695348"/>
            <a:ext cx="5280700" cy="5280700"/>
            <a:chOff x="1153439" y="695348"/>
            <a:chExt cx="5280700" cy="5280700"/>
          </a:xfrm>
        </p:grpSpPr>
        <p:sp>
          <p:nvSpPr>
            <p:cNvPr id="11" name="橢圓 10"/>
            <p:cNvSpPr/>
            <p:nvPr/>
          </p:nvSpPr>
          <p:spPr>
            <a:xfrm>
              <a:off x="1153439" y="695348"/>
              <a:ext cx="5280700" cy="5280700"/>
            </a:xfrm>
            <a:prstGeom prst="ellipse">
              <a:avLst/>
            </a:prstGeom>
            <a:solidFill>
              <a:srgbClr val="F5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9590" y="2130173"/>
              <a:ext cx="3708399" cy="2411050"/>
            </a:xfrm>
            <a:prstGeom prst="rect">
              <a:avLst/>
            </a:prstGeom>
          </p:spPr>
        </p:pic>
      </p:grpSp>
      <p:sp>
        <p:nvSpPr>
          <p:cNvPr id="15" name="標題 1"/>
          <p:cNvSpPr txBox="1">
            <a:spLocks/>
          </p:cNvSpPr>
          <p:nvPr/>
        </p:nvSpPr>
        <p:spPr>
          <a:xfrm>
            <a:off x="6805090" y="2902633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6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品牌官網設計</a:t>
            </a:r>
            <a:endParaRPr lang="zh-TW" altLang="en-US" sz="46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6" name="副標題 2"/>
          <p:cNvSpPr txBox="1">
            <a:spLocks/>
          </p:cNvSpPr>
          <p:nvPr/>
        </p:nvSpPr>
        <p:spPr>
          <a:xfrm>
            <a:off x="7363890" y="3736808"/>
            <a:ext cx="3219450" cy="44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Chang </a:t>
            </a:r>
            <a:r>
              <a:rPr lang="en-US" altLang="zh-TW" sz="1400" dirty="0" err="1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Ya</a:t>
            </a:r>
            <a:r>
              <a:rPr lang="en-US" altLang="zh-TW" sz="14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-Han</a:t>
            </a:r>
            <a:r>
              <a:rPr lang="zh-TW" altLang="en-US" sz="14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 </a:t>
            </a:r>
            <a:r>
              <a:rPr lang="zh-TW" altLang="en-US" sz="16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張雅涵 </a:t>
            </a:r>
            <a:endParaRPr lang="zh-TW" altLang="en-US" sz="16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26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15" y="2390816"/>
            <a:ext cx="10282768" cy="2343043"/>
          </a:xfrm>
          <a:prstGeom prst="rect">
            <a:avLst/>
          </a:prstGeom>
        </p:spPr>
      </p:pic>
      <p:sp>
        <p:nvSpPr>
          <p:cNvPr id="21" name="標題 1"/>
          <p:cNvSpPr txBox="1">
            <a:spLocks/>
          </p:cNvSpPr>
          <p:nvPr/>
        </p:nvSpPr>
        <p:spPr>
          <a:xfrm>
            <a:off x="3927475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色彩計畫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416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Home Page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947730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品牌</a:t>
            </a:r>
            <a:r>
              <a:rPr lang="en-US" altLang="zh-TW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BN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46" y="352288"/>
            <a:ext cx="4266325" cy="6220732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2730047" y="5069377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商品頁面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84" y="284980"/>
            <a:ext cx="1731508" cy="6288040"/>
          </a:xfrm>
          <a:prstGeom prst="rect">
            <a:avLst/>
          </a:prstGeom>
        </p:spPr>
      </p:pic>
      <p:sp>
        <p:nvSpPr>
          <p:cNvPr id="11" name="等腰三角形 10"/>
          <p:cNvSpPr/>
          <p:nvPr/>
        </p:nvSpPr>
        <p:spPr>
          <a:xfrm rot="5400000">
            <a:off x="9610673" y="1593466"/>
            <a:ext cx="269212" cy="194445"/>
          </a:xfrm>
          <a:prstGeom prst="triangle">
            <a:avLst/>
          </a:prstGeom>
          <a:solidFill>
            <a:srgbClr val="F3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9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Home Page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84" y="284980"/>
            <a:ext cx="1731508" cy="628804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47" y="275821"/>
            <a:ext cx="5323321" cy="6297199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2264673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季節系列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2264673" y="5069377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市集資訊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9610673" y="3839104"/>
            <a:ext cx="269212" cy="194445"/>
          </a:xfrm>
          <a:prstGeom prst="triangle">
            <a:avLst/>
          </a:prstGeom>
          <a:solidFill>
            <a:srgbClr val="F3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3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Home Page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84" y="284980"/>
            <a:ext cx="1731508" cy="6288040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2264673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客製送禮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2264673" y="5069377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頁尾資訊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47" y="975079"/>
            <a:ext cx="5320278" cy="5201884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5400000">
            <a:off x="9610673" y="5703680"/>
            <a:ext cx="269212" cy="194445"/>
          </a:xfrm>
          <a:prstGeom prst="triangle">
            <a:avLst/>
          </a:prstGeom>
          <a:solidFill>
            <a:srgbClr val="F3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61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05" y="410592"/>
            <a:ext cx="4552834" cy="5989822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752" y="410592"/>
            <a:ext cx="2874674" cy="6036816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Products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1713095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商品頁面</a:t>
            </a: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6197864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內頁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74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27" y="338532"/>
            <a:ext cx="4546896" cy="6180936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Products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679488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訂製頁面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4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Products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679488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訂製說明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03" y="307040"/>
            <a:ext cx="4059282" cy="62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Market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5048492" y="2318311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市集資訊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57" y="363985"/>
            <a:ext cx="4029009" cy="6093876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676592" y="1547149"/>
            <a:ext cx="6986953" cy="4786825"/>
            <a:chOff x="676592" y="1547149"/>
            <a:chExt cx="6986953" cy="4786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518" y="3813974"/>
              <a:ext cx="1164641" cy="252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998" y="3813974"/>
              <a:ext cx="1164641" cy="252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92" y="1547149"/>
              <a:ext cx="2212275" cy="4786825"/>
            </a:xfrm>
            <a:prstGeom prst="rect">
              <a:avLst/>
            </a:prstGeom>
          </p:spPr>
        </p:pic>
        <p:sp>
          <p:nvSpPr>
            <p:cNvPr id="11" name="標題 1"/>
            <p:cNvSpPr txBox="1">
              <a:spLocks/>
            </p:cNvSpPr>
            <p:nvPr/>
          </p:nvSpPr>
          <p:spPr>
            <a:xfrm>
              <a:off x="3326495" y="2318312"/>
              <a:ext cx="4337050" cy="866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TW" sz="1800" dirty="0" smtClean="0">
                  <a:solidFill>
                    <a:srgbClr val="523A24"/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LINE</a:t>
              </a:r>
              <a:r>
                <a:rPr lang="zh-TW" altLang="en-US" sz="1800" dirty="0" smtClean="0">
                  <a:solidFill>
                    <a:srgbClr val="523A24"/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 </a:t>
              </a:r>
              <a:r>
                <a:rPr lang="en-US" altLang="zh-TW" sz="1800" dirty="0" smtClean="0">
                  <a:solidFill>
                    <a:srgbClr val="523A24"/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Robot</a:t>
              </a:r>
              <a:endParaRPr lang="zh-TW" altLang="en-US" sz="18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54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Handmade</a:t>
            </a:r>
          </a:p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course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1641966" y="149217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手工課程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523" y="274532"/>
            <a:ext cx="4518159" cy="6265415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67" y="1925243"/>
            <a:ext cx="3997722" cy="2755374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758545" y="1160642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預約課程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62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66" y="1434389"/>
            <a:ext cx="4960274" cy="45572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886" y="1434389"/>
            <a:ext cx="4977204" cy="455725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Login/Register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21166" y="1663952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會員登入</a:t>
            </a:r>
            <a:endParaRPr lang="en-US" altLang="zh-TW" sz="18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21166" y="20945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會員註冊</a:t>
            </a:r>
            <a:endParaRPr lang="en-US" altLang="zh-TW" sz="18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632886" y="1434389"/>
            <a:ext cx="4977204" cy="4557252"/>
            <a:chOff x="6632886" y="1434389"/>
            <a:chExt cx="4977204" cy="4557252"/>
          </a:xfrm>
        </p:grpSpPr>
        <p:sp>
          <p:nvSpPr>
            <p:cNvPr id="10" name="矩形 9"/>
            <p:cNvSpPr/>
            <p:nvPr/>
          </p:nvSpPr>
          <p:spPr>
            <a:xfrm>
              <a:off x="6632886" y="1434389"/>
              <a:ext cx="4977204" cy="455725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60" y="2094598"/>
              <a:ext cx="2387856" cy="2970887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60" y="2094598"/>
            <a:ext cx="2387856" cy="29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40117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98288" y="0"/>
            <a:ext cx="6307820" cy="7951266"/>
          </a:xfrm>
          <a:custGeom>
            <a:avLst/>
            <a:gdLst>
              <a:gd name="connsiteX0" fmla="*/ 0 w 8354334"/>
              <a:gd name="connsiteY0" fmla="*/ 0 h 7951266"/>
              <a:gd name="connsiteX1" fmla="*/ 8354334 w 8354334"/>
              <a:gd name="connsiteY1" fmla="*/ 0 h 7951266"/>
              <a:gd name="connsiteX2" fmla="*/ 8354334 w 8354334"/>
              <a:gd name="connsiteY2" fmla="*/ 7951266 h 7951266"/>
              <a:gd name="connsiteX3" fmla="*/ 0 w 8354334"/>
              <a:gd name="connsiteY3" fmla="*/ 7951266 h 7951266"/>
              <a:gd name="connsiteX4" fmla="*/ 0 w 8354334"/>
              <a:gd name="connsiteY4" fmla="*/ 0 h 7951266"/>
              <a:gd name="connsiteX0" fmla="*/ 0 w 8354334"/>
              <a:gd name="connsiteY0" fmla="*/ 0 h 7951266"/>
              <a:gd name="connsiteX1" fmla="*/ 6307820 w 8354334"/>
              <a:gd name="connsiteY1" fmla="*/ 21772 h 7951266"/>
              <a:gd name="connsiteX2" fmla="*/ 8354334 w 8354334"/>
              <a:gd name="connsiteY2" fmla="*/ 7951266 h 7951266"/>
              <a:gd name="connsiteX3" fmla="*/ 0 w 8354334"/>
              <a:gd name="connsiteY3" fmla="*/ 7951266 h 7951266"/>
              <a:gd name="connsiteX4" fmla="*/ 0 w 8354334"/>
              <a:gd name="connsiteY4" fmla="*/ 0 h 7951266"/>
              <a:gd name="connsiteX0" fmla="*/ 0 w 6307820"/>
              <a:gd name="connsiteY0" fmla="*/ 0 h 7951266"/>
              <a:gd name="connsiteX1" fmla="*/ 6307820 w 6307820"/>
              <a:gd name="connsiteY1" fmla="*/ 21772 h 7951266"/>
              <a:gd name="connsiteX2" fmla="*/ 5436962 w 6307820"/>
              <a:gd name="connsiteY2" fmla="*/ 7592037 h 7951266"/>
              <a:gd name="connsiteX3" fmla="*/ 0 w 6307820"/>
              <a:gd name="connsiteY3" fmla="*/ 7951266 h 7951266"/>
              <a:gd name="connsiteX4" fmla="*/ 0 w 6307820"/>
              <a:gd name="connsiteY4" fmla="*/ 0 h 7951266"/>
              <a:gd name="connsiteX0" fmla="*/ 0 w 6307820"/>
              <a:gd name="connsiteY0" fmla="*/ 0 h 7951266"/>
              <a:gd name="connsiteX1" fmla="*/ 6307820 w 6307820"/>
              <a:gd name="connsiteY1" fmla="*/ 21772 h 7951266"/>
              <a:gd name="connsiteX2" fmla="*/ 5752648 w 6307820"/>
              <a:gd name="connsiteY2" fmla="*/ 6601437 h 7951266"/>
              <a:gd name="connsiteX3" fmla="*/ 0 w 6307820"/>
              <a:gd name="connsiteY3" fmla="*/ 7951266 h 7951266"/>
              <a:gd name="connsiteX4" fmla="*/ 0 w 6307820"/>
              <a:gd name="connsiteY4" fmla="*/ 0 h 7951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820" h="7951266">
                <a:moveTo>
                  <a:pt x="0" y="0"/>
                </a:moveTo>
                <a:lnTo>
                  <a:pt x="6307820" y="21772"/>
                </a:lnTo>
                <a:lnTo>
                  <a:pt x="5752648" y="6601437"/>
                </a:lnTo>
                <a:lnTo>
                  <a:pt x="0" y="7951266"/>
                </a:lnTo>
                <a:lnTo>
                  <a:pt x="0" y="0"/>
                </a:lnTo>
                <a:close/>
              </a:path>
            </a:pathLst>
          </a:custGeom>
          <a:solidFill>
            <a:srgbClr val="EED6C7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5897836" y="0"/>
            <a:ext cx="5280700" cy="6462254"/>
            <a:chOff x="5897836" y="0"/>
            <a:chExt cx="5280700" cy="6462254"/>
          </a:xfrm>
          <a:solidFill>
            <a:srgbClr val="F5EFEF"/>
          </a:solidFill>
          <a:effectLst>
            <a:outerShdw blurRad="558800" dist="50800" dir="5400000" algn="ctr" rotWithShape="0">
              <a:schemeClr val="accent4">
                <a:lumMod val="40000"/>
                <a:lumOff val="60000"/>
                <a:alpha val="17000"/>
              </a:schemeClr>
            </a:outerShdw>
          </a:effectLst>
        </p:grpSpPr>
        <p:sp>
          <p:nvSpPr>
            <p:cNvPr id="19" name="矩形 18"/>
            <p:cNvSpPr/>
            <p:nvPr/>
          </p:nvSpPr>
          <p:spPr>
            <a:xfrm>
              <a:off x="5897836" y="0"/>
              <a:ext cx="5280700" cy="38392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5897836" y="1181554"/>
              <a:ext cx="5280700" cy="52807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3869" y="1614619"/>
            <a:ext cx="816392" cy="992059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ctrTitle"/>
          </p:nvPr>
        </p:nvSpPr>
        <p:spPr>
          <a:xfrm>
            <a:off x="6369661" y="748488"/>
            <a:ext cx="4337050" cy="866131"/>
          </a:xfrm>
        </p:spPr>
        <p:txBody>
          <a:bodyPr anchor="ctr">
            <a:normAutofit/>
          </a:bodyPr>
          <a:lstStyle/>
          <a:p>
            <a:r>
              <a:rPr lang="zh-TW" altLang="en-US" sz="4800" dirty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品牌</a:t>
            </a:r>
            <a:r>
              <a:rPr lang="zh-TW" altLang="en-US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介紹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4" name="副標題 2"/>
          <p:cNvSpPr>
            <a:spLocks noGrp="1"/>
          </p:cNvSpPr>
          <p:nvPr>
            <p:ph type="subTitle" idx="1"/>
          </p:nvPr>
        </p:nvSpPr>
        <p:spPr>
          <a:xfrm>
            <a:off x="6367480" y="2463832"/>
            <a:ext cx="4368800" cy="5284571"/>
          </a:xfrm>
        </p:spPr>
        <p:txBody>
          <a:bodyPr anchor="t">
            <a:noAutofit/>
          </a:bodyPr>
          <a:lstStyle/>
          <a:p>
            <a:endParaRPr lang="en-US" altLang="zh-TW" sz="20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r>
              <a:rPr lang="en-US" altLang="zh-TW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SUNDAY </a:t>
            </a:r>
            <a:r>
              <a:rPr lang="zh-TW" altLang="en-US" sz="20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使用金</a:t>
            </a:r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銅線</a:t>
            </a:r>
            <a:endParaRPr lang="en-US" altLang="zh-TW" sz="20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日本</a:t>
            </a:r>
            <a:r>
              <a:rPr lang="zh-TW" altLang="en-US" sz="20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水晶花編框</a:t>
            </a:r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技術</a:t>
            </a:r>
            <a:endParaRPr lang="en-US" altLang="zh-TW" sz="20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清</a:t>
            </a:r>
            <a:r>
              <a:rPr lang="zh-TW" altLang="en-US" sz="20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透、飽和、</a:t>
            </a:r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溫暖</a:t>
            </a:r>
            <a:endParaRPr lang="en-US" altLang="zh-TW" sz="20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r>
              <a:rPr lang="en-US" altLang="zh-TW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UV</a:t>
            </a:r>
            <a:r>
              <a:rPr lang="zh-TW" altLang="en-US" sz="20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樹脂</a:t>
            </a:r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色彩</a:t>
            </a:r>
            <a:endParaRPr lang="en-US" altLang="zh-TW" sz="20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 </a:t>
            </a:r>
            <a:r>
              <a:rPr lang="zh-TW" altLang="en-US" sz="20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手工製作成一付</a:t>
            </a:r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付</a:t>
            </a:r>
            <a:endParaRPr lang="en-US" altLang="zh-TW" sz="20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獨一無二</a:t>
            </a:r>
            <a:r>
              <a:rPr lang="zh-TW" altLang="en-US" sz="20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的花型樹脂飾</a:t>
            </a:r>
            <a:r>
              <a:rPr lang="zh-TW" altLang="en-US" sz="20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品</a:t>
            </a:r>
            <a:endParaRPr lang="en-US" altLang="zh-TW" sz="20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endParaRPr lang="en-US" altLang="zh-TW" sz="20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endParaRPr lang="en-US" altLang="zh-TW" sz="20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  <a:p>
            <a:endParaRPr lang="zh-TW" altLang="en-US" sz="20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68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45" y="395508"/>
            <a:ext cx="5819663" cy="6037900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Shopping Cart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679488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我的收藏</a:t>
            </a:r>
          </a:p>
        </p:txBody>
      </p:sp>
      <p:sp>
        <p:nvSpPr>
          <p:cNvPr id="7" name="矩形 6"/>
          <p:cNvSpPr/>
          <p:nvPr/>
        </p:nvSpPr>
        <p:spPr>
          <a:xfrm>
            <a:off x="5791200" y="3076575"/>
            <a:ext cx="29527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45" y="395507"/>
            <a:ext cx="5819663" cy="6037900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Shopping Cart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679488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SB" panose="02020600000000000000" pitchFamily="18" charset="-120"/>
                <a:ea typeface="源流明體 SB" panose="02020600000000000000" pitchFamily="18" charset="-120"/>
              </a:rPr>
              <a:t>購物車</a:t>
            </a:r>
            <a:endParaRPr lang="zh-TW" altLang="en-US" sz="1800" dirty="0">
              <a:solidFill>
                <a:srgbClr val="523A24"/>
              </a:solidFill>
              <a:latin typeface="源流明體 SB" panose="02020600000000000000" pitchFamily="18" charset="-120"/>
              <a:ea typeface="源流明體 SB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40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45" y="395507"/>
            <a:ext cx="5819663" cy="6037900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Orders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679488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訂單</a:t>
            </a:r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查詢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46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Members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063538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會員資料修改</a:t>
            </a:r>
            <a:endParaRPr lang="zh-TW" altLang="en-US" sz="18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45" y="395506"/>
            <a:ext cx="5574455" cy="6044799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13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95" y="503456"/>
            <a:ext cx="5574019" cy="5783044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Admin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679488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商品管理</a:t>
            </a:r>
            <a:endParaRPr lang="en-US" altLang="zh-TW" sz="18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39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41" y="521632"/>
            <a:ext cx="5573373" cy="5782374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Admin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679488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訂單管理</a:t>
            </a:r>
            <a:endParaRPr lang="en-US" altLang="zh-TW" sz="18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5" b="25589"/>
          <a:stretch/>
        </p:blipFill>
        <p:spPr>
          <a:xfrm>
            <a:off x="5113241" y="3133724"/>
            <a:ext cx="5578413" cy="294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94" y="503456"/>
            <a:ext cx="5574019" cy="5783044"/>
          </a:xfrm>
          <a:prstGeom prst="rect">
            <a:avLst/>
          </a:prstGeom>
          <a:effectLst>
            <a:outerShdw blurRad="88900" dist="38100" dir="54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Admin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679488" y="147229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會</a:t>
            </a:r>
            <a:r>
              <a:rPr lang="zh-TW" altLang="en-US" sz="18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員</a:t>
            </a:r>
            <a:r>
              <a:rPr lang="zh-TW" altLang="en-US" sz="18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管理</a:t>
            </a:r>
            <a:endParaRPr lang="en-US" altLang="zh-TW" sz="1800" dirty="0" smtClean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5112593" y="503456"/>
            <a:ext cx="5574019" cy="5783044"/>
            <a:chOff x="5112593" y="503456"/>
            <a:chExt cx="5574019" cy="5783044"/>
          </a:xfrm>
        </p:grpSpPr>
        <p:sp>
          <p:nvSpPr>
            <p:cNvPr id="8" name="矩形 7"/>
            <p:cNvSpPr/>
            <p:nvPr/>
          </p:nvSpPr>
          <p:spPr>
            <a:xfrm>
              <a:off x="5112593" y="503456"/>
              <a:ext cx="5574019" cy="578304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904" y="1434389"/>
              <a:ext cx="2935395" cy="3652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42975" y="11856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63789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2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使用技術</a:t>
            </a:r>
            <a:endParaRPr lang="zh-TW" altLang="en-US" sz="32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14" name="Picture 2" descr="MongoDB Introduction. Img source : mongodb.com | by Blockchain Simplified | 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58" y="2517669"/>
            <a:ext cx="2766789" cy="138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Vue.js framework Java Script | Wykorzystanie Vuej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009" y="1238557"/>
            <a:ext cx="1867288" cy="10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ode.js 是什麼？跟JavaScript 有什麼關係｜ALPHA Camp Blo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3" b="13311"/>
          <a:stretch/>
        </p:blipFill>
        <p:spPr bwMode="auto">
          <a:xfrm>
            <a:off x="6810990" y="1310795"/>
            <a:ext cx="1978431" cy="9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Use Sass with CSS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74" y="4340687"/>
            <a:ext cx="1901357" cy="10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超惊艳Vue3.x 组件库Naïve UI-ZH中文网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4" r="30400"/>
          <a:stretch/>
        </p:blipFill>
        <p:spPr bwMode="auto">
          <a:xfrm>
            <a:off x="4408592" y="2434422"/>
            <a:ext cx="1415781" cy="15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Adobe Photoshop CC icon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48" y="1387297"/>
            <a:ext cx="834060" cy="81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Adobe Illustrator CC icon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48" y="2686103"/>
            <a:ext cx="840240" cy="81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ile:Figma-1-logo.pn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749" y="4057355"/>
            <a:ext cx="1565657" cy="117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3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3902075" y="3959158"/>
            <a:ext cx="4337050" cy="22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TW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THANK</a:t>
            </a:r>
          </a:p>
          <a:p>
            <a:pPr>
              <a:lnSpc>
                <a:spcPct val="120000"/>
              </a:lnSpc>
            </a:pPr>
            <a:r>
              <a:rPr lang="en-US" altLang="zh-TW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YOU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9" y="527050"/>
            <a:ext cx="3579303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圓角矩形 1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3827372" y="2076426"/>
            <a:ext cx="4537256" cy="1034726"/>
          </a:xfrm>
        </p:spPr>
        <p:txBody>
          <a:bodyPr anchor="ctr">
            <a:normAutofit/>
          </a:bodyPr>
          <a:lstStyle/>
          <a:p>
            <a:r>
              <a:rPr lang="zh-TW" altLang="en-US" sz="36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無品牌販售平台</a:t>
            </a: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6437528" y="1839194"/>
            <a:ext cx="4304724" cy="3509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zh-TW" altLang="en-US" sz="24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27372" y="2918025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無法整合顧客資訊</a:t>
            </a: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3827372" y="3759624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客製化溝通繁瑣</a:t>
            </a: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3827372" y="4601224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市集</a:t>
            </a:r>
            <a:r>
              <a:rPr lang="en-US" altLang="zh-TW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/</a:t>
            </a:r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課程資訊難取得</a:t>
            </a: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3927475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動   機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38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圓角矩形 1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3827372" y="2076426"/>
            <a:ext cx="4537256" cy="1034726"/>
          </a:xfrm>
        </p:spPr>
        <p:txBody>
          <a:bodyPr anchor="ctr">
            <a:normAutofit/>
          </a:bodyPr>
          <a:lstStyle/>
          <a:p>
            <a:r>
              <a:rPr lang="zh-TW" altLang="en-US" sz="3600" dirty="0" smtClean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無品牌販售平台</a:t>
            </a:r>
            <a:endParaRPr lang="zh-TW" altLang="en-US" sz="3600" dirty="0">
              <a:solidFill>
                <a:srgbClr val="523A24">
                  <a:alpha val="20000"/>
                </a:srgbClr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6437528" y="1839194"/>
            <a:ext cx="4304724" cy="3509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zh-TW" altLang="en-US" sz="24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27372" y="2918025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無法整合顧客資訊</a:t>
            </a: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3827372" y="3759624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客製化溝通繁瑣</a:t>
            </a: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3827372" y="4601224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市集</a:t>
            </a:r>
            <a:r>
              <a:rPr lang="en-US" altLang="zh-TW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/</a:t>
            </a:r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課程資訊難取得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234" y="2897058"/>
            <a:ext cx="577850" cy="70218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63459" y="2897057"/>
            <a:ext cx="577850" cy="702189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3927475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動   機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452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圓角矩形 13"/>
          <p:cNvSpPr/>
          <p:nvPr/>
        </p:nvSpPr>
        <p:spPr>
          <a:xfrm>
            <a:off x="162025" y="126725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3827372" y="2076426"/>
            <a:ext cx="4537256" cy="1034726"/>
          </a:xfrm>
        </p:spPr>
        <p:txBody>
          <a:bodyPr anchor="ctr">
            <a:normAutofit/>
          </a:bodyPr>
          <a:lstStyle/>
          <a:p>
            <a:r>
              <a:rPr lang="zh-TW" altLang="en-US" sz="3600" dirty="0" smtClean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無品牌販售平台</a:t>
            </a:r>
            <a:endParaRPr lang="zh-TW" altLang="en-US" sz="3600" dirty="0">
              <a:solidFill>
                <a:srgbClr val="523A24">
                  <a:alpha val="20000"/>
                </a:srgbClr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6437528" y="1839194"/>
            <a:ext cx="4304724" cy="3509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zh-TW" altLang="en-US" sz="24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27372" y="2918025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無法整合顧客資訊</a:t>
            </a: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3827372" y="3759624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客製化溝通繁瑣</a:t>
            </a: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3827372" y="4601224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市集</a:t>
            </a:r>
            <a:r>
              <a:rPr lang="en-US" altLang="zh-TW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/</a:t>
            </a:r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課程資訊難取得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234" y="2897058"/>
            <a:ext cx="577850" cy="70218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63459" y="2897057"/>
            <a:ext cx="577850" cy="702189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3927475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動   機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548858" y="1170936"/>
            <a:ext cx="9241716" cy="5349181"/>
            <a:chOff x="1575450" y="953753"/>
            <a:chExt cx="9241716" cy="5349181"/>
          </a:xfrm>
        </p:grpSpPr>
        <p:sp>
          <p:nvSpPr>
            <p:cNvPr id="15" name="橢圓 14"/>
            <p:cNvSpPr/>
            <p:nvPr/>
          </p:nvSpPr>
          <p:spPr>
            <a:xfrm>
              <a:off x="5536056" y="953753"/>
              <a:ext cx="5280700" cy="5280700"/>
            </a:xfrm>
            <a:prstGeom prst="ellipse">
              <a:avLst/>
            </a:prstGeom>
            <a:solidFill>
              <a:srgbClr val="F5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標題 1"/>
            <p:cNvSpPr txBox="1">
              <a:spLocks/>
            </p:cNvSpPr>
            <p:nvPr/>
          </p:nvSpPr>
          <p:spPr>
            <a:xfrm>
              <a:off x="6512442" y="1732092"/>
              <a:ext cx="4304724" cy="457084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rgbClr val="523A24"/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．客製範圍廣</a:t>
              </a:r>
              <a:endParaRPr lang="en-US" altLang="zh-TW" sz="24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　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&gt;</a:t>
              </a: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耳針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/</a:t>
              </a: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耳夾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/</a:t>
              </a: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項鍊款式</a:t>
              </a:r>
              <a:endParaRPr lang="en-US" altLang="zh-TW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　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&gt;</a:t>
              </a: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色系選擇</a:t>
              </a:r>
              <a:endParaRPr lang="en-US" altLang="zh-TW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　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&gt;</a:t>
              </a: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不同材質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(</a:t>
              </a: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金屬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.</a:t>
              </a: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塑膠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…)</a:t>
              </a:r>
            </a:p>
            <a:p>
              <a:pPr algn="l"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　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&gt;</a:t>
              </a: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不同的外觀優缺點</a:t>
              </a:r>
              <a:endParaRPr lang="en-US" altLang="zh-TW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　</a:t>
              </a:r>
              <a:r>
                <a:rPr lang="en-US" altLang="zh-TW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&gt;</a:t>
              </a:r>
              <a:r>
                <a:rPr lang="zh-TW" altLang="en-US" sz="24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源流明體 TTF SemiBold" panose="02020600000000000000" pitchFamily="18" charset="-120"/>
                  <a:ea typeface="源流明體 TTF SemiBold" panose="02020600000000000000" pitchFamily="18" charset="-120"/>
                </a:rPr>
                <a:t>製作時間及價錢</a:t>
              </a:r>
              <a:endParaRPr lang="en-US" altLang="zh-TW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endParaRPr>
            </a:p>
            <a:p>
              <a:pPr algn="l">
                <a:lnSpc>
                  <a:spcPct val="150000"/>
                </a:lnSpc>
              </a:pPr>
              <a:endParaRPr lang="en-US" altLang="zh-TW" sz="24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1575450" y="1021694"/>
              <a:ext cx="5095291" cy="5095291"/>
              <a:chOff x="1609680" y="940323"/>
              <a:chExt cx="4827848" cy="4827848"/>
            </a:xfrm>
          </p:grpSpPr>
          <p:sp>
            <p:nvSpPr>
              <p:cNvPr id="20" name="橢圓 19"/>
              <p:cNvSpPr/>
              <p:nvPr/>
            </p:nvSpPr>
            <p:spPr>
              <a:xfrm>
                <a:off x="1609680" y="940323"/>
                <a:ext cx="4827848" cy="4827848"/>
              </a:xfrm>
              <a:prstGeom prst="ellipse">
                <a:avLst/>
              </a:prstGeom>
              <a:solidFill>
                <a:srgbClr val="EED6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79267" y="1104027"/>
                <a:ext cx="4488675" cy="4500441"/>
              </a:xfrm>
              <a:prstGeom prst="ellipse">
                <a:avLst/>
              </a:prstGeom>
              <a:ln>
                <a:noFill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2385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圓角矩形 13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3827372" y="2076426"/>
            <a:ext cx="4537256" cy="1034726"/>
          </a:xfrm>
        </p:spPr>
        <p:txBody>
          <a:bodyPr anchor="ctr">
            <a:normAutofit/>
          </a:bodyPr>
          <a:lstStyle/>
          <a:p>
            <a:r>
              <a:rPr lang="zh-TW" altLang="en-US" sz="3600" dirty="0" smtClean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無品牌販售平台</a:t>
            </a:r>
            <a:endParaRPr lang="zh-TW" altLang="en-US" sz="3600" dirty="0">
              <a:solidFill>
                <a:srgbClr val="523A24">
                  <a:alpha val="20000"/>
                </a:srgbClr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6437528" y="1839194"/>
            <a:ext cx="4304724" cy="35098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zh-TW" altLang="en-US" sz="24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3827372" y="2918025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無法整合顧客資訊</a:t>
            </a: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3827372" y="3759624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客製化溝通繁瑣</a:t>
            </a: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3827372" y="4601224"/>
            <a:ext cx="4537256" cy="1034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市集</a:t>
            </a:r>
            <a:r>
              <a:rPr lang="en-US" altLang="zh-TW" sz="36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/</a:t>
            </a:r>
            <a:r>
              <a:rPr lang="zh-TW" altLang="en-US" sz="36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課程資訊難取得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234" y="2897058"/>
            <a:ext cx="577850" cy="70218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63459" y="2897057"/>
            <a:ext cx="577850" cy="702189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3927475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動   機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251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927475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規劃目標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3927475" y="1703102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提升品牌形象</a:t>
            </a: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3927475" y="2562869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整合商品行銷</a:t>
            </a: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390899" y="4282403"/>
            <a:ext cx="5410202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優化客製化商品販售流程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2854324" y="5142170"/>
            <a:ext cx="6483353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市集</a:t>
            </a:r>
            <a:r>
              <a:rPr lang="en-US" altLang="zh-TW" sz="32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/</a:t>
            </a:r>
            <a:r>
              <a:rPr lang="zh-TW" altLang="en-US" sz="32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課程資訊發布及紀錄平台</a:t>
            </a: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3031403" y="3422636"/>
            <a:ext cx="6129194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建立</a:t>
            </a:r>
            <a:r>
              <a:rPr lang="zh-TW" altLang="en-US" sz="3200" dirty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會員</a:t>
            </a:r>
            <a:r>
              <a:rPr lang="zh-TW" altLang="en-US" sz="3200" dirty="0" smtClean="0">
                <a:solidFill>
                  <a:srgbClr val="523A24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制度</a:t>
            </a:r>
            <a:endParaRPr lang="zh-TW" altLang="en-US" sz="3200" dirty="0">
              <a:solidFill>
                <a:srgbClr val="523A24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725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162024" y="137610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4222" y="331920"/>
            <a:ext cx="4562972" cy="627268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76" y="897554"/>
            <a:ext cx="4875641" cy="514141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5998" y="2719130"/>
            <a:ext cx="1621973" cy="10744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7772" y="2857777"/>
            <a:ext cx="1766562" cy="114244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85599" y="251245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前台</a:t>
            </a:r>
            <a:endParaRPr lang="zh-TW" altLang="en-US" dirty="0">
              <a:solidFill>
                <a:srgbClr val="523A24">
                  <a:alpha val="20000"/>
                </a:srgbClr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55684" y="388383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523A24">
                    <a:alpha val="20000"/>
                  </a:srgbClr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後台</a:t>
            </a:r>
            <a:endParaRPr lang="zh-TW" altLang="en-US" dirty="0">
              <a:solidFill>
                <a:srgbClr val="523A24">
                  <a:alpha val="20000"/>
                </a:srgbClr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3927475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架   構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99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/>
          <p:cNvSpPr/>
          <p:nvPr/>
        </p:nvSpPr>
        <p:spPr>
          <a:xfrm>
            <a:off x="162025" y="137611"/>
            <a:ext cx="11867949" cy="6582778"/>
          </a:xfrm>
          <a:prstGeom prst="roundRect">
            <a:avLst>
              <a:gd name="adj" fmla="val 563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81" y="340490"/>
            <a:ext cx="6566635" cy="6177020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162023" y="568258"/>
            <a:ext cx="4337050" cy="866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800" dirty="0" smtClean="0">
                <a:solidFill>
                  <a:srgbClr val="D6B683"/>
                </a:solidFill>
                <a:latin typeface="源流明體 TTF SemiBold" panose="02020600000000000000" pitchFamily="18" charset="-120"/>
                <a:ea typeface="源流明體 TTF SemiBold" panose="02020600000000000000" pitchFamily="18" charset="-120"/>
              </a:rPr>
              <a:t>後台規劃</a:t>
            </a:r>
            <a:endParaRPr lang="zh-TW" altLang="en-US" sz="4800" dirty="0">
              <a:solidFill>
                <a:srgbClr val="D6B683"/>
              </a:solidFill>
              <a:latin typeface="源流明體 TTF SemiBold" panose="02020600000000000000" pitchFamily="18" charset="-120"/>
              <a:ea typeface="源流明體 TTF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52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橙紅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2114</TotalTime>
  <Words>335</Words>
  <Application>Microsoft Office PowerPoint</Application>
  <PresentationFormat>寬螢幕</PresentationFormat>
  <Paragraphs>133</Paragraphs>
  <Slides>28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Calibri</vt:lpstr>
      <vt:lpstr>新細明體</vt:lpstr>
      <vt:lpstr>Arial</vt:lpstr>
      <vt:lpstr>源流明體 TTF SemiBold</vt:lpstr>
      <vt:lpstr>源流明體 SB</vt:lpstr>
      <vt:lpstr>Calibri Light</vt:lpstr>
      <vt:lpstr>Office 佈景主題</vt:lpstr>
      <vt:lpstr>PowerPoint 簡報</vt:lpstr>
      <vt:lpstr>品牌介紹</vt:lpstr>
      <vt:lpstr>無品牌販售平台</vt:lpstr>
      <vt:lpstr>無品牌販售平台</vt:lpstr>
      <vt:lpstr>無品牌販售平台</vt:lpstr>
      <vt:lpstr>無品牌販售平台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耳環</dc:title>
  <dc:creator>user</dc:creator>
  <cp:lastModifiedBy>USER</cp:lastModifiedBy>
  <cp:revision>140</cp:revision>
  <dcterms:created xsi:type="dcterms:W3CDTF">2023-01-11T14:28:28Z</dcterms:created>
  <dcterms:modified xsi:type="dcterms:W3CDTF">2023-01-30T08:06:45Z</dcterms:modified>
</cp:coreProperties>
</file>